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2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3D094-9A38-436E-B199-FC9CFA279FF6}" type="datetimeFigureOut">
              <a:rPr lang="en-US" smtClean="0"/>
              <a:t>5/22/2017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E7828-BF53-4009-A99C-0F0D1A6C4FE4}" type="slidenum">
              <a:rPr lang="en-US" smtClean="0"/>
              <a:t>‹#›</a:t>
            </a:fld>
            <a:endParaRPr lang="en-US"/>
          </a:p>
        </p:txBody>
      </p:sp>
    </p:spTree>
    <p:extLst>
      <p:ext uri="{BB962C8B-B14F-4D97-AF65-F5344CB8AC3E}">
        <p14:creationId xmlns:p14="http://schemas.microsoft.com/office/powerpoint/2010/main" val="408517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0175-F780-4313-8F6F-37294C58FCFE}" type="slidenum">
              <a:rPr lang="en-US" smtClean="0"/>
              <a:t>1</a:t>
            </a:fld>
            <a:endParaRPr lang="en-US"/>
          </a:p>
        </p:txBody>
      </p:sp>
    </p:spTree>
    <p:extLst>
      <p:ext uri="{BB962C8B-B14F-4D97-AF65-F5344CB8AC3E}">
        <p14:creationId xmlns:p14="http://schemas.microsoft.com/office/powerpoint/2010/main" val="427273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B39AB0-4231-4B96-91A5-18AD95EC877F}"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45837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39AB0-4231-4B96-91A5-18AD95EC877F}"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34378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39AB0-4231-4B96-91A5-18AD95EC877F}"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204633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London, Internati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4025" y="260350"/>
            <a:ext cx="20891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030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B39AB0-4231-4B96-91A5-18AD95EC877F}"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1301752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8219256"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797340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9B122"/>
        </a:solidFill>
        <a:effectLst/>
      </p:bgPr>
    </p:bg>
    <p:spTree>
      <p:nvGrpSpPr>
        <p:cNvPr id="1" name=""/>
        <p:cNvGrpSpPr/>
        <p:nvPr/>
      </p:nvGrpSpPr>
      <p:grpSpPr>
        <a:xfrm>
          <a:off x="0" y="0"/>
          <a:ext cx="0" cy="0"/>
          <a:chOff x="0" y="0"/>
          <a:chExt cx="0" cy="0"/>
        </a:xfrm>
      </p:grpSpPr>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04025" y="260350"/>
            <a:ext cx="20891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1279301"/>
            <a:ext cx="8229600" cy="508918"/>
          </a:xfrm>
          <a:prstGeom prst="rect">
            <a:avLst/>
          </a:prstGeom>
        </p:spPr>
        <p:txBody>
          <a:bodyPr/>
          <a:lstStyle>
            <a:lvl1pPr algn="l">
              <a:defRPr sz="320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8" name="Content Placeholder 2"/>
          <p:cNvSpPr>
            <a:spLocks noGrp="1"/>
          </p:cNvSpPr>
          <p:nvPr>
            <p:ph sz="half" idx="1"/>
          </p:nvPr>
        </p:nvSpPr>
        <p:spPr>
          <a:xfrm>
            <a:off x="4599546" y="1927373"/>
            <a:ext cx="407691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Content Placeholder 2"/>
          <p:cNvSpPr>
            <a:spLocks noGrp="1"/>
          </p:cNvSpPr>
          <p:nvPr>
            <p:ph sz="half" idx="10"/>
          </p:nvPr>
        </p:nvSpPr>
        <p:spPr>
          <a:xfrm>
            <a:off x="457200" y="1927373"/>
            <a:ext cx="4042792"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46371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B39AB0-4231-4B96-91A5-18AD95EC877F}"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369601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B39AB0-4231-4B96-91A5-18AD95EC877F}"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35093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39AB0-4231-4B96-91A5-18AD95EC877F}"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253606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B39AB0-4231-4B96-91A5-18AD95EC877F}"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39798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39AB0-4231-4B96-91A5-18AD95EC877F}"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4153141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39AB0-4231-4B96-91A5-18AD95EC877F}"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98049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39AB0-4231-4B96-91A5-18AD95EC877F}"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5947D-54DF-4682-99B8-861EBA4475B7}" type="slidenum">
              <a:rPr lang="en-US" smtClean="0"/>
              <a:t>‹#›</a:t>
            </a:fld>
            <a:endParaRPr lang="en-US"/>
          </a:p>
        </p:txBody>
      </p:sp>
    </p:spTree>
    <p:extLst>
      <p:ext uri="{BB962C8B-B14F-4D97-AF65-F5344CB8AC3E}">
        <p14:creationId xmlns:p14="http://schemas.microsoft.com/office/powerpoint/2010/main" val="104963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39AB0-4231-4B96-91A5-18AD95EC877F}" type="datetimeFigureOut">
              <a:rPr lang="en-US" smtClean="0"/>
              <a:t>5/22/2017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5947D-54DF-4682-99B8-861EBA4475B7}" type="slidenum">
              <a:rPr lang="en-US" smtClean="0"/>
              <a:t>‹#›</a:t>
            </a:fld>
            <a:endParaRPr lang="en-US"/>
          </a:p>
        </p:txBody>
      </p:sp>
    </p:spTree>
    <p:extLst>
      <p:ext uri="{BB962C8B-B14F-4D97-AF65-F5344CB8AC3E}">
        <p14:creationId xmlns:p14="http://schemas.microsoft.com/office/powerpoint/2010/main" val="4294792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michelmores.com/"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18935"/>
            <a:ext cx="8568952" cy="1323439"/>
          </a:xfrm>
          <a:prstGeom prst="rect">
            <a:avLst/>
          </a:prstGeom>
          <a:noFill/>
        </p:spPr>
        <p:txBody>
          <a:bodyPr wrap="square" rtlCol="0">
            <a:spAutoFit/>
          </a:bodyPr>
          <a:lstStyle/>
          <a:p>
            <a:r>
              <a:rPr lang="el-GR" sz="4000" dirty="0">
                <a:solidFill>
                  <a:srgbClr val="C3C1D5"/>
                </a:solidFill>
              </a:rPr>
              <a:t>Διεκδίκηση αποζημίωσης από το καρτέλ των κατασκευαστών </a:t>
            </a:r>
            <a:r>
              <a:rPr lang="el-GR" sz="4000" dirty="0" smtClean="0">
                <a:solidFill>
                  <a:srgbClr val="C3C1D5"/>
                </a:solidFill>
              </a:rPr>
              <a:t>φορτηγών</a:t>
            </a:r>
            <a:endParaRPr lang="en-GB" sz="2800" dirty="0">
              <a:solidFill>
                <a:schemeClr val="bg1"/>
              </a:solidFill>
              <a:latin typeface="Arial" pitchFamily="34" charset="0"/>
              <a:cs typeface="Arial" pitchFamily="34" charset="0"/>
            </a:endParaRPr>
          </a:p>
        </p:txBody>
      </p:sp>
      <p:sp>
        <p:nvSpPr>
          <p:cNvPr id="2" name="Rectangle 1"/>
          <p:cNvSpPr/>
          <p:nvPr/>
        </p:nvSpPr>
        <p:spPr>
          <a:xfrm>
            <a:off x="5652120" y="3105835"/>
            <a:ext cx="2952328" cy="646331"/>
          </a:xfrm>
          <a:prstGeom prst="rect">
            <a:avLst/>
          </a:prstGeom>
        </p:spPr>
        <p:txBody>
          <a:bodyPr wrap="square">
            <a:spAutoFit/>
          </a:bodyPr>
          <a:lstStyle/>
          <a:p>
            <a:pPr algn="ctr">
              <a:spcBef>
                <a:spcPts val="0"/>
              </a:spcBef>
            </a:pPr>
            <a:r>
              <a:rPr lang="el-GR" altLang="en-US" dirty="0" smtClean="0">
                <a:solidFill>
                  <a:schemeClr val="bg1"/>
                </a:solidFill>
              </a:rPr>
              <a:t>Μιχάλης Παπαδάκης</a:t>
            </a:r>
            <a:endParaRPr lang="en-US" altLang="en-US" dirty="0">
              <a:solidFill>
                <a:schemeClr val="bg1"/>
              </a:solidFill>
            </a:endParaRPr>
          </a:p>
          <a:p>
            <a:pPr algn="ctr">
              <a:spcBef>
                <a:spcPts val="0"/>
              </a:spcBef>
            </a:pPr>
            <a:r>
              <a:rPr lang="en-GB" altLang="en-US" dirty="0">
                <a:solidFill>
                  <a:schemeClr val="bg1"/>
                </a:solidFill>
              </a:rPr>
              <a:t>	</a:t>
            </a:r>
            <a:r>
              <a:rPr lang="el-GR" altLang="en-US" dirty="0" smtClean="0">
                <a:solidFill>
                  <a:schemeClr val="bg1"/>
                </a:solidFill>
              </a:rPr>
              <a:t>Δικηγόρος/</a:t>
            </a:r>
            <a:r>
              <a:rPr lang="en-GB" altLang="en-US" dirty="0" smtClean="0">
                <a:solidFill>
                  <a:schemeClr val="bg1"/>
                </a:solidFill>
              </a:rPr>
              <a:t>Solicitor</a:t>
            </a:r>
            <a:endParaRPr lang="en-US" altLang="en-US" dirty="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841" r="23588"/>
          <a:stretch/>
        </p:blipFill>
        <p:spPr>
          <a:xfrm>
            <a:off x="0" y="620688"/>
            <a:ext cx="7241468" cy="5400600"/>
          </a:xfrm>
          <a:prstGeom prst="ellipse">
            <a:avLst/>
          </a:prstGeom>
        </p:spPr>
      </p:pic>
    </p:spTree>
    <p:extLst>
      <p:ext uri="{BB962C8B-B14F-4D97-AF65-F5344CB8AC3E}">
        <p14:creationId xmlns:p14="http://schemas.microsoft.com/office/powerpoint/2010/main" val="352666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Δικαστική διαδικασία </a:t>
            </a:r>
            <a:r>
              <a:rPr lang="el-GR" dirty="0" smtClean="0"/>
              <a:t>(4)</a:t>
            </a:r>
            <a:endParaRPr lang="en-GB" dirty="0"/>
          </a:p>
        </p:txBody>
      </p:sp>
      <p:sp>
        <p:nvSpPr>
          <p:cNvPr id="3" name="Content Placeholder 2"/>
          <p:cNvSpPr>
            <a:spLocks noGrp="1"/>
          </p:cNvSpPr>
          <p:nvPr>
            <p:ph sz="half" idx="1"/>
          </p:nvPr>
        </p:nvSpPr>
        <p:spPr/>
        <p:txBody>
          <a:bodyPr/>
          <a:lstStyle/>
          <a:p>
            <a:r>
              <a:rPr lang="el-GR" dirty="0" smtClean="0"/>
              <a:t>Η σχετική νομοθεσία παρέχει τη δυνατότητα να ασκηθεί αγωγή ακόμα και εναντίον κατασκευαστή μέλους του καρτέλ ακόμα κι αν δεν αγορασάτε από εκείνον – τα μέλη του καρτέλ θα τα κανονίσουν μεταξύ τους (αναγωγή)</a:t>
            </a:r>
          </a:p>
          <a:p>
            <a:r>
              <a:rPr lang="el-GR" dirty="0" smtClean="0"/>
              <a:t>Επομένως μπρούμε να στραφούμε εναντίον κάποιων μελών του καρτέλ αναλόγως με την πλειονότητα των κατασκευαστών από τους οποίους εσείς έχετε αγοράσει το φορτηγά σας</a:t>
            </a:r>
          </a:p>
          <a:p>
            <a:endParaRPr lang="en-GB" dirty="0"/>
          </a:p>
        </p:txBody>
      </p:sp>
    </p:spTree>
    <p:extLst>
      <p:ext uri="{BB962C8B-B14F-4D97-AF65-F5344CB8AC3E}">
        <p14:creationId xmlns:p14="http://schemas.microsoft.com/office/powerpoint/2010/main" val="222881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Δικαστική διαδικασία (5)</a:t>
            </a:r>
            <a:endParaRPr lang="en-GB" dirty="0"/>
          </a:p>
        </p:txBody>
      </p:sp>
      <p:sp>
        <p:nvSpPr>
          <p:cNvPr id="3" name="Content Placeholder 2"/>
          <p:cNvSpPr>
            <a:spLocks noGrp="1"/>
          </p:cNvSpPr>
          <p:nvPr>
            <p:ph sz="half" idx="1"/>
          </p:nvPr>
        </p:nvSpPr>
        <p:spPr/>
        <p:txBody>
          <a:bodyPr/>
          <a:lstStyle/>
          <a:p>
            <a:r>
              <a:rPr lang="el-GR" dirty="0" smtClean="0"/>
              <a:t>Το μάκρος της διαδικασίας (προετοιμασία, συλλογή πληροφοριών, κατάθεση αγωγών, δικαστική διαδικασία και απόφαση Δικαστηρίου) προβλέπεται να ΄ναι συνολικά περίπου 2-4 χρόνια</a:t>
            </a:r>
          </a:p>
          <a:p>
            <a:r>
              <a:rPr lang="el-GR" dirty="0" smtClean="0"/>
              <a:t>Υπάρχει πιθανότητα συμβιβασμού με τους εναγόμενους σ΄όλα τα στάδια της διαδικασίας - 95% τέτοιων υποθέσεων καταλήγουν σε συμβιβασμό</a:t>
            </a:r>
          </a:p>
          <a:p>
            <a:r>
              <a:rPr lang="el-GR" dirty="0" smtClean="0"/>
              <a:t>Αν δεν υπάρξει συμβιβασμός το δικαστήριο θα επιδικάσει αποζημίωση μόνον αφού τελεσιδικήσουν όλες οι εφέσεις κατά της απόφασης της ΕΕ</a:t>
            </a:r>
          </a:p>
          <a:p>
            <a:endParaRPr lang="en-GB" dirty="0"/>
          </a:p>
        </p:txBody>
      </p:sp>
    </p:spTree>
    <p:extLst>
      <p:ext uri="{BB962C8B-B14F-4D97-AF65-F5344CB8AC3E}">
        <p14:creationId xmlns:p14="http://schemas.microsoft.com/office/powerpoint/2010/main" val="97563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Δικαστικά Έξοδα</a:t>
            </a:r>
            <a:endParaRPr lang="en-GB" dirty="0"/>
          </a:p>
        </p:txBody>
      </p:sp>
      <p:sp>
        <p:nvSpPr>
          <p:cNvPr id="3" name="Content Placeholder 2"/>
          <p:cNvSpPr>
            <a:spLocks noGrp="1"/>
          </p:cNvSpPr>
          <p:nvPr>
            <p:ph sz="half" idx="1"/>
          </p:nvPr>
        </p:nvSpPr>
        <p:spPr/>
        <p:txBody>
          <a:bodyPr/>
          <a:lstStyle/>
          <a:p>
            <a:r>
              <a:rPr lang="el-GR" sz="2400" dirty="0" smtClean="0"/>
              <a:t>Χρηματοδότες στο ΗΒ έχουν ήδη δείξει ενδιαφέρον να χρηματοδοτήσουν όλα τα σχετικά έξοδα της δικαστικής διαδικασίας έναντι ποσοστού (%) από την ληφθείσα αποζημίωση. Αυτά περιλαμβάνουν και το κόστος ασφάλειας </a:t>
            </a:r>
            <a:r>
              <a:rPr lang="el-GR" sz="2400" dirty="0"/>
              <a:t>για τυχόν </a:t>
            </a:r>
            <a:r>
              <a:rPr lang="el-GR" sz="2400" dirty="0" smtClean="0"/>
              <a:t>πληρωμή δικαστικών εξόδων προς τους καυτασκευαστές</a:t>
            </a:r>
          </a:p>
          <a:p>
            <a:r>
              <a:rPr lang="el-GR" sz="2400" dirty="0" smtClean="0"/>
              <a:t>Το (%) είναι θέμα διαπραγματεύσεως</a:t>
            </a:r>
          </a:p>
          <a:p>
            <a:r>
              <a:rPr lang="el-GR" sz="2400" dirty="0" smtClean="0"/>
              <a:t>Εάν κερδίσουμε, το δικαστήριο επιβάλλει πληρωμή των δικαστικών μας εξόδων στους εναγομένους, η διανομή τους συνήθως προβλέπεται στη συμφωνία μας με τους χρηματοδότες </a:t>
            </a:r>
            <a:endParaRPr lang="en-GB" sz="2400" dirty="0"/>
          </a:p>
        </p:txBody>
      </p:sp>
    </p:spTree>
    <p:extLst>
      <p:ext uri="{BB962C8B-B14F-4D97-AF65-F5344CB8AC3E}">
        <p14:creationId xmlns:p14="http://schemas.microsoft.com/office/powerpoint/2010/main" val="15848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432048"/>
          </a:xfrm>
        </p:spPr>
        <p:txBody>
          <a:bodyPr/>
          <a:lstStyle/>
          <a:p>
            <a:r>
              <a:rPr lang="el-GR" dirty="0" smtClean="0"/>
              <a:t>Η Εμπειρία μας</a:t>
            </a:r>
            <a:endParaRPr lang="en-GB" dirty="0"/>
          </a:p>
        </p:txBody>
      </p:sp>
      <p:sp>
        <p:nvSpPr>
          <p:cNvPr id="3" name="Content Placeholder 2"/>
          <p:cNvSpPr>
            <a:spLocks noGrp="1"/>
          </p:cNvSpPr>
          <p:nvPr>
            <p:ph sz="half" idx="1"/>
          </p:nvPr>
        </p:nvSpPr>
        <p:spPr>
          <a:xfrm>
            <a:off x="457200" y="1268760"/>
            <a:ext cx="8219256" cy="4857403"/>
          </a:xfrm>
        </p:spPr>
        <p:txBody>
          <a:bodyPr/>
          <a:lstStyle/>
          <a:p>
            <a:r>
              <a:rPr lang="el-GR" sz="2200" dirty="0" smtClean="0"/>
              <a:t>Εκπροσωπήσαμε </a:t>
            </a:r>
            <a:r>
              <a:rPr lang="en-US" sz="2200" dirty="0" smtClean="0"/>
              <a:t>11 </a:t>
            </a:r>
            <a:r>
              <a:rPr lang="en-US" sz="2200" dirty="0"/>
              <a:t>High Net Worth </a:t>
            </a:r>
            <a:r>
              <a:rPr lang="el-GR" sz="2200" dirty="0" smtClean="0"/>
              <a:t>άτομα σε σχέση με αγωγές εναντίον των οικονομικών και φορολογικών τους σχετικά με ζημίες που υπέστησαν εξαιτίας της αποτυχίας του φορολογικού πλαισίου τη χρηατοδότηση κινηματογραφικών ταινιών</a:t>
            </a:r>
            <a:r>
              <a:rPr lang="en-US" sz="2200" dirty="0"/>
              <a:t> </a:t>
            </a:r>
          </a:p>
          <a:p>
            <a:r>
              <a:rPr lang="el-GR" sz="2200" dirty="0"/>
              <a:t>Εκπροσωπήσαμε</a:t>
            </a:r>
            <a:r>
              <a:rPr lang="en-US" sz="2200" dirty="0" smtClean="0"/>
              <a:t> </a:t>
            </a:r>
            <a:r>
              <a:rPr lang="en-US" sz="2200" dirty="0"/>
              <a:t>6 </a:t>
            </a:r>
            <a:r>
              <a:rPr lang="el-GR" sz="2200" dirty="0" smtClean="0"/>
              <a:t>από </a:t>
            </a:r>
            <a:r>
              <a:rPr lang="en-US" sz="2200" dirty="0" smtClean="0"/>
              <a:t>400 </a:t>
            </a:r>
            <a:r>
              <a:rPr lang="el-GR" sz="2200" dirty="0" smtClean="0"/>
              <a:t>εναγομένους στο </a:t>
            </a:r>
            <a:r>
              <a:rPr lang="en-US" sz="2200" i="1" dirty="0" smtClean="0"/>
              <a:t>Financial </a:t>
            </a:r>
            <a:r>
              <a:rPr lang="en-US" sz="2200" i="1" dirty="0"/>
              <a:t>Services Compensation Scheme v Financial </a:t>
            </a:r>
            <a:r>
              <a:rPr lang="en-US" sz="2200" i="1" dirty="0" smtClean="0"/>
              <a:t>Advisers</a:t>
            </a:r>
            <a:r>
              <a:rPr lang="el-GR" sz="2200" i="1" dirty="0" smtClean="0"/>
              <a:t>, όπου το </a:t>
            </a:r>
            <a:r>
              <a:rPr lang="en-US" sz="2200" dirty="0" smtClean="0"/>
              <a:t>FSCS </a:t>
            </a:r>
            <a:r>
              <a:rPr lang="el-GR" sz="2200" dirty="0" smtClean="0"/>
              <a:t>απαιτούσε την επιστροφή χρημάτων μετά την κατάρευση του ταμείου </a:t>
            </a:r>
            <a:r>
              <a:rPr lang="en-US" sz="2200" dirty="0" err="1" smtClean="0"/>
              <a:t>KeyData</a:t>
            </a:r>
            <a:endParaRPr lang="en-US" sz="2200" dirty="0"/>
          </a:p>
          <a:p>
            <a:r>
              <a:rPr lang="el-GR" sz="2200" dirty="0" smtClean="0"/>
              <a:t>Αυτή την περίοδο δουλεύουμε για μια ομαδική αγωγή κατά της </a:t>
            </a:r>
            <a:r>
              <a:rPr lang="en-GB" sz="2200" dirty="0" smtClean="0"/>
              <a:t>Clydesdale </a:t>
            </a:r>
            <a:r>
              <a:rPr lang="en-GB" sz="2200" dirty="0"/>
              <a:t>Bank / National Australia Bank </a:t>
            </a:r>
            <a:r>
              <a:rPr lang="el-GR" sz="2200" dirty="0" smtClean="0"/>
              <a:t>και ζητούμε αποζημίωση για παράνομες πωλήσεις εμπορικών δανείων</a:t>
            </a:r>
          </a:p>
          <a:p>
            <a:r>
              <a:rPr lang="el-GR" sz="2200" dirty="0" smtClean="0"/>
              <a:t>Μέλη της ομάδας μας ενήργησαν για την Ελληνική θυγατρική της  </a:t>
            </a:r>
            <a:r>
              <a:rPr lang="en-GB" sz="2200" dirty="0" smtClean="0"/>
              <a:t>Standard Commercial </a:t>
            </a:r>
            <a:r>
              <a:rPr lang="el-GR" sz="2200" dirty="0" smtClean="0"/>
              <a:t>που είχε ανάμιξη στο καρτέλ αγοράς καπνού  </a:t>
            </a:r>
            <a:endParaRPr lang="en-GB" sz="2200" dirty="0"/>
          </a:p>
        </p:txBody>
      </p:sp>
    </p:spTree>
    <p:extLst>
      <p:ext uri="{BB962C8B-B14F-4D97-AF65-F5344CB8AC3E}">
        <p14:creationId xmlns:p14="http://schemas.microsoft.com/office/powerpoint/2010/main" val="366706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Ομάδα μας</a:t>
            </a:r>
            <a:r>
              <a:rPr lang="en-GB" dirty="0" smtClean="0"/>
              <a:t> (1)</a:t>
            </a:r>
            <a:endParaRPr lang="en-GB" dirty="0"/>
          </a:p>
        </p:txBody>
      </p:sp>
      <p:sp>
        <p:nvSpPr>
          <p:cNvPr id="3" name="Content Placeholder 2"/>
          <p:cNvSpPr>
            <a:spLocks noGrp="1"/>
          </p:cNvSpPr>
          <p:nvPr>
            <p:ph sz="half" idx="1"/>
          </p:nvPr>
        </p:nvSpPr>
        <p:spPr>
          <a:xfrm>
            <a:off x="457200" y="1556792"/>
            <a:ext cx="8219256" cy="4525963"/>
          </a:xfrm>
        </p:spPr>
        <p:txBody>
          <a:bodyPr/>
          <a:lstStyle/>
          <a:p>
            <a:pPr marL="0" indent="0">
              <a:buNone/>
            </a:pPr>
            <a:r>
              <a:rPr lang="en-GB" sz="1300" b="1" u="sng" dirty="0"/>
              <a:t>Garbhan Shanks</a:t>
            </a:r>
          </a:p>
          <a:p>
            <a:pPr marL="0" indent="0">
              <a:buNone/>
            </a:pPr>
            <a:r>
              <a:rPr lang="en-GB" sz="1300" dirty="0" smtClean="0"/>
              <a:t>Garbhan </a:t>
            </a:r>
            <a:r>
              <a:rPr lang="en-GB" sz="1300" dirty="0"/>
              <a:t>is a Partner in the Commercial Disputes department</a:t>
            </a:r>
            <a:r>
              <a:rPr lang="en-GB" sz="1300" dirty="0" smtClean="0"/>
              <a:t>. His </a:t>
            </a:r>
            <a:r>
              <a:rPr lang="en-GB" sz="1300" dirty="0"/>
              <a:t>extensive experience includes acting for and against high-net worth individuals, corporates, insurers and governments in the High Court, Court of Appeal and House of Lords and in numerous LCIA, ICC and ad hoc arbitrations. </a:t>
            </a:r>
            <a:r>
              <a:rPr lang="en-GB" sz="1300" dirty="0" smtClean="0"/>
              <a:t>Outside </a:t>
            </a:r>
            <a:r>
              <a:rPr lang="en-GB" sz="1300" dirty="0"/>
              <a:t>the field of insurance, Garbhan has acted in a variety of commercial disputes including professional negligence and </a:t>
            </a:r>
            <a:r>
              <a:rPr lang="en-GB" sz="1300" dirty="0" err="1"/>
              <a:t>mis</a:t>
            </a:r>
            <a:r>
              <a:rPr lang="en-GB" sz="1300" dirty="0"/>
              <a:t>-selling, civil fraud and defamation actions and has experience of complex procedural matters such as obtaining freezing orders and enforcing foreign judgments in the English courts. </a:t>
            </a:r>
            <a:endParaRPr lang="el-GR" sz="1300" dirty="0" smtClean="0"/>
          </a:p>
          <a:p>
            <a:pPr marL="0" indent="0">
              <a:buNone/>
            </a:pPr>
            <a:r>
              <a:rPr lang="el-GR" sz="1300" dirty="0" smtClean="0"/>
              <a:t>- </a:t>
            </a:r>
            <a:r>
              <a:rPr lang="en-GB" sz="1300" dirty="0" smtClean="0"/>
              <a:t>Successfully </a:t>
            </a:r>
            <a:r>
              <a:rPr lang="en-GB" sz="1300" dirty="0"/>
              <a:t>defended </a:t>
            </a:r>
            <a:r>
              <a:rPr lang="en-GB" sz="1300" dirty="0" smtClean="0"/>
              <a:t>Aviva </a:t>
            </a:r>
            <a:r>
              <a:rPr lang="en-GB" sz="1300" dirty="0"/>
              <a:t>in a reinsurance High Court claim by </a:t>
            </a:r>
            <a:r>
              <a:rPr lang="en-GB" sz="1300" dirty="0" smtClean="0"/>
              <a:t>MIC </a:t>
            </a:r>
            <a:r>
              <a:rPr lang="en-GB" sz="1300" dirty="0"/>
              <a:t>and </a:t>
            </a:r>
            <a:r>
              <a:rPr lang="en-GB" sz="1300" dirty="0" smtClean="0"/>
              <a:t>advises on follow </a:t>
            </a:r>
            <a:r>
              <a:rPr lang="en-GB" sz="1300" dirty="0"/>
              <a:t>settlement </a:t>
            </a:r>
            <a:r>
              <a:rPr lang="en-GB" sz="1300" dirty="0" smtClean="0"/>
              <a:t>clauses</a:t>
            </a:r>
            <a:endParaRPr lang="en-GB" sz="1300" dirty="0"/>
          </a:p>
          <a:p>
            <a:pPr marL="0" indent="0">
              <a:buNone/>
            </a:pPr>
            <a:r>
              <a:rPr lang="el-GR" sz="1300" dirty="0" smtClean="0"/>
              <a:t>- </a:t>
            </a:r>
            <a:r>
              <a:rPr lang="en-GB" sz="1300" dirty="0" smtClean="0"/>
              <a:t>Acted </a:t>
            </a:r>
            <a:r>
              <a:rPr lang="en-GB" sz="1300" dirty="0"/>
              <a:t>for </a:t>
            </a:r>
            <a:r>
              <a:rPr lang="en-GB" sz="1300" dirty="0" smtClean="0"/>
              <a:t>US </a:t>
            </a:r>
            <a:r>
              <a:rPr lang="en-GB" sz="1300" dirty="0"/>
              <a:t>power company in a </a:t>
            </a:r>
            <a:r>
              <a:rPr lang="en-GB" sz="1300" dirty="0" smtClean="0"/>
              <a:t>business </a:t>
            </a:r>
            <a:r>
              <a:rPr lang="en-GB" sz="1300" dirty="0"/>
              <a:t>interruption </a:t>
            </a:r>
            <a:r>
              <a:rPr lang="en-GB" sz="1300" dirty="0" smtClean="0"/>
              <a:t>dispute </a:t>
            </a:r>
            <a:r>
              <a:rPr lang="en-GB" sz="1300" dirty="0"/>
              <a:t>for losses relating to a damaged gas turbine in the </a:t>
            </a:r>
            <a:r>
              <a:rPr lang="en-GB" sz="1300" dirty="0" smtClean="0"/>
              <a:t>M</a:t>
            </a:r>
            <a:r>
              <a:rPr lang="el-GR" sz="1300" dirty="0" smtClean="0"/>
              <a:t>Ε</a:t>
            </a:r>
            <a:r>
              <a:rPr lang="en-GB" sz="1300" dirty="0" smtClean="0"/>
              <a:t> </a:t>
            </a:r>
            <a:endParaRPr lang="en-GB" sz="1300" dirty="0"/>
          </a:p>
          <a:p>
            <a:pPr marL="0" indent="0">
              <a:buNone/>
            </a:pPr>
            <a:r>
              <a:rPr lang="en-GB" sz="1300" dirty="0" smtClean="0"/>
              <a:t>- Advising </a:t>
            </a:r>
            <a:r>
              <a:rPr lang="en-GB" sz="1300" dirty="0"/>
              <a:t>an NHS Trust in its </a:t>
            </a:r>
            <a:r>
              <a:rPr lang="en-GB" sz="1300" dirty="0" smtClean="0"/>
              <a:t>claims against </a:t>
            </a:r>
            <a:r>
              <a:rPr lang="en-GB" sz="1300" dirty="0"/>
              <a:t>the PI insurers of an IT </a:t>
            </a:r>
            <a:r>
              <a:rPr lang="en-GB" sz="1300" dirty="0" smtClean="0"/>
              <a:t>contractor</a:t>
            </a:r>
          </a:p>
          <a:p>
            <a:pPr marL="0" indent="0">
              <a:buNone/>
            </a:pPr>
            <a:r>
              <a:rPr lang="en-GB" sz="1300" b="1" u="sng" dirty="0" smtClean="0"/>
              <a:t>Tim Richards</a:t>
            </a:r>
          </a:p>
          <a:p>
            <a:pPr marL="0" indent="0">
              <a:buNone/>
            </a:pPr>
            <a:r>
              <a:rPr lang="en-GB" sz="1300" dirty="0"/>
              <a:t>Tim heads the Commercial Dispute Resolution team. Tim is a commercial litigator with vast experience in handling a range of commercial disputes. He has a reputation of being a hugely accomplished litigator. Tim is an active member of the Manufacturing </a:t>
            </a:r>
            <a:r>
              <a:rPr lang="en-GB" sz="1300" dirty="0" smtClean="0"/>
              <a:t>team and part </a:t>
            </a:r>
            <a:r>
              <a:rPr lang="en-GB" sz="1300" dirty="0"/>
              <a:t>of his client base comprises manufacturing companies.</a:t>
            </a:r>
          </a:p>
          <a:p>
            <a:pPr marL="0" indent="0">
              <a:buNone/>
            </a:pPr>
            <a:r>
              <a:rPr lang="en-GB" sz="1300" dirty="0" smtClean="0"/>
              <a:t>- Acting </a:t>
            </a:r>
            <a:r>
              <a:rPr lang="en-GB" sz="1300" dirty="0"/>
              <a:t>for a microchip manufacturer, and working with German lawyers to defend proceedings brought against the manufacturer </a:t>
            </a:r>
          </a:p>
          <a:p>
            <a:pPr marL="0" indent="0">
              <a:buNone/>
            </a:pPr>
            <a:r>
              <a:rPr lang="en-GB" sz="1300" dirty="0" smtClean="0"/>
              <a:t>- Advising </a:t>
            </a:r>
            <a:r>
              <a:rPr lang="en-GB" sz="1300" dirty="0"/>
              <a:t>on a LCIA arbitration for Dutch client in the industrial lighting sector</a:t>
            </a:r>
          </a:p>
          <a:p>
            <a:pPr marL="0" indent="0">
              <a:buNone/>
            </a:pPr>
            <a:r>
              <a:rPr lang="en-GB" sz="1300" dirty="0" smtClean="0"/>
              <a:t>- Acting for Private Company  defending a multi-million pound claim in respect of alleged defects in HT equipment</a:t>
            </a:r>
          </a:p>
          <a:p>
            <a:pPr marL="0" indent="0">
              <a:buNone/>
            </a:pPr>
            <a:r>
              <a:rPr lang="en-GB" sz="1300" dirty="0" smtClean="0"/>
              <a:t>- Acting </a:t>
            </a:r>
            <a:r>
              <a:rPr lang="en-GB" sz="1300" dirty="0"/>
              <a:t>for Healthcare </a:t>
            </a:r>
            <a:r>
              <a:rPr lang="en-GB" sz="1300" dirty="0" smtClean="0"/>
              <a:t>Trust </a:t>
            </a:r>
            <a:r>
              <a:rPr lang="en-GB" sz="1300" dirty="0"/>
              <a:t>successfully defending a highly sensitive, complex and high value claim by care </a:t>
            </a:r>
            <a:r>
              <a:rPr lang="en-GB" sz="1300" dirty="0" smtClean="0"/>
              <a:t>home</a:t>
            </a:r>
            <a:endParaRPr lang="en-GB" sz="1300" dirty="0"/>
          </a:p>
          <a:p>
            <a:pPr marL="0" indent="0">
              <a:buNone/>
            </a:pPr>
            <a:endParaRPr lang="en-GB" sz="1300" b="1" dirty="0"/>
          </a:p>
        </p:txBody>
      </p:sp>
    </p:spTree>
    <p:extLst>
      <p:ext uri="{BB962C8B-B14F-4D97-AF65-F5344CB8AC3E}">
        <p14:creationId xmlns:p14="http://schemas.microsoft.com/office/powerpoint/2010/main" val="30269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652934"/>
          </a:xfrm>
        </p:spPr>
        <p:txBody>
          <a:bodyPr/>
          <a:lstStyle/>
          <a:p>
            <a:r>
              <a:rPr lang="el-GR" dirty="0"/>
              <a:t>Η Ομάδα μας</a:t>
            </a:r>
            <a:r>
              <a:rPr lang="en-GB" dirty="0"/>
              <a:t> </a:t>
            </a:r>
            <a:r>
              <a:rPr lang="en-GB" dirty="0" smtClean="0"/>
              <a:t>(2)</a:t>
            </a:r>
            <a:endParaRPr lang="en-GB" dirty="0"/>
          </a:p>
        </p:txBody>
      </p:sp>
      <p:sp>
        <p:nvSpPr>
          <p:cNvPr id="3" name="Content Placeholder 2"/>
          <p:cNvSpPr>
            <a:spLocks noGrp="1"/>
          </p:cNvSpPr>
          <p:nvPr>
            <p:ph sz="half" idx="1"/>
          </p:nvPr>
        </p:nvSpPr>
        <p:spPr>
          <a:xfrm>
            <a:off x="457200" y="1196752"/>
            <a:ext cx="8219256" cy="4929411"/>
          </a:xfrm>
        </p:spPr>
        <p:txBody>
          <a:bodyPr/>
          <a:lstStyle/>
          <a:p>
            <a:pPr marL="0" indent="0">
              <a:buNone/>
            </a:pPr>
            <a:r>
              <a:rPr lang="en-GB" sz="1300" b="1" u="sng" dirty="0" smtClean="0"/>
              <a:t>Jonathan  Kitchin</a:t>
            </a:r>
          </a:p>
          <a:p>
            <a:pPr marL="0" indent="0">
              <a:buNone/>
            </a:pPr>
            <a:r>
              <a:rPr lang="en-GB" sz="1300" dirty="0"/>
              <a:t>Jonathan has over 10 years of experience resolving disputes from across the financial services spectrum.  He has advised major clearing banks, national financial advisor firms, regulated retail investment funds, hedge funds, directors of unregulated collective investment schemes, online trading platforms, trustees and employers of final salary pension schemes and high net worth investors.  His work often relates to breach of regulatory or fiduciary duty, investment performance, product suitability, misconduct and enquiry or intervention by the FCA.</a:t>
            </a:r>
          </a:p>
          <a:p>
            <a:pPr marL="0" indent="0">
              <a:buNone/>
            </a:pPr>
            <a:r>
              <a:rPr lang="en-GB" sz="1300" dirty="0"/>
              <a:t>- </a:t>
            </a:r>
            <a:r>
              <a:rPr lang="en-GB" sz="1300" dirty="0" smtClean="0"/>
              <a:t>Recovering </a:t>
            </a:r>
            <a:r>
              <a:rPr lang="en-GB" sz="1300" dirty="0"/>
              <a:t>compensation for various SMEs and high net worth investors who have been </a:t>
            </a:r>
            <a:r>
              <a:rPr lang="en-GB" sz="1300" dirty="0" err="1"/>
              <a:t>mis</a:t>
            </a:r>
            <a:r>
              <a:rPr lang="en-GB" sz="1300" dirty="0"/>
              <a:t>-sold tax schemes, structured products and interest rate hedging products.</a:t>
            </a:r>
            <a:endParaRPr lang="en-GB" sz="1300" dirty="0" smtClean="0"/>
          </a:p>
          <a:p>
            <a:pPr marL="0" indent="0">
              <a:buNone/>
            </a:pPr>
            <a:r>
              <a:rPr lang="en-GB" sz="1300" dirty="0"/>
              <a:t>- </a:t>
            </a:r>
            <a:r>
              <a:rPr lang="en-GB" sz="1300" dirty="0" smtClean="0"/>
              <a:t>Advising </a:t>
            </a:r>
            <a:r>
              <a:rPr lang="en-GB" sz="1300" dirty="0"/>
              <a:t>firms regulated by the FCA in relation to commercial disputes, complaints, past business reviews, insurance coverage, misconduct and regulatory or enforcement action</a:t>
            </a:r>
            <a:endParaRPr lang="en-GB" sz="1300" dirty="0" smtClean="0"/>
          </a:p>
          <a:p>
            <a:pPr marL="0" indent="0">
              <a:buNone/>
            </a:pPr>
            <a:endParaRPr lang="en-GB" sz="1300" b="1" u="sng" dirty="0"/>
          </a:p>
          <a:p>
            <a:pPr marL="0" indent="0">
              <a:buNone/>
            </a:pPr>
            <a:r>
              <a:rPr lang="en-GB" sz="1300" b="1" u="sng" dirty="0" smtClean="0"/>
              <a:t>Michail Papadakis</a:t>
            </a:r>
          </a:p>
          <a:p>
            <a:pPr marL="0" indent="0">
              <a:buNone/>
            </a:pPr>
            <a:r>
              <a:rPr lang="en-GB" sz="1300" dirty="0" smtClean="0"/>
              <a:t>Michail </a:t>
            </a:r>
            <a:r>
              <a:rPr lang="en-GB" sz="1300" dirty="0"/>
              <a:t>is a senior Competition, Public </a:t>
            </a:r>
            <a:r>
              <a:rPr lang="en-GB" sz="1300" dirty="0" smtClean="0"/>
              <a:t>Procurement, EU </a:t>
            </a:r>
            <a:r>
              <a:rPr lang="en-GB" sz="1300" dirty="0"/>
              <a:t>State aid </a:t>
            </a:r>
            <a:r>
              <a:rPr lang="en-GB" sz="1300" dirty="0" smtClean="0"/>
              <a:t>and EU internal market law </a:t>
            </a:r>
            <a:r>
              <a:rPr lang="en-GB" sz="1300" dirty="0"/>
              <a:t>specialist. </a:t>
            </a:r>
          </a:p>
          <a:p>
            <a:pPr marL="0" indent="0">
              <a:buNone/>
            </a:pPr>
            <a:r>
              <a:rPr lang="en-GB" sz="1300" dirty="0"/>
              <a:t>Michail has significant competition and merger control </a:t>
            </a:r>
            <a:r>
              <a:rPr lang="en-GB" sz="1300" dirty="0" smtClean="0"/>
              <a:t>experience and</a:t>
            </a:r>
            <a:r>
              <a:rPr lang="el-GR" sz="1300" dirty="0"/>
              <a:t> </a:t>
            </a:r>
            <a:r>
              <a:rPr lang="en-GB" sz="1300" smtClean="0"/>
              <a:t>been </a:t>
            </a:r>
            <a:r>
              <a:rPr lang="en-GB" sz="1300" dirty="0"/>
              <a:t>dealing successfully with domestic and overseas Competition and other Regulators. He regularly advises on all areas and all aspects of EU, UK and Greek competition law private clients in the areas of transport, construction, property, real estate, energy and retail.</a:t>
            </a:r>
          </a:p>
          <a:p>
            <a:pPr marL="0" indent="0">
              <a:buNone/>
            </a:pPr>
            <a:r>
              <a:rPr lang="en-GB" sz="1300" dirty="0" smtClean="0"/>
              <a:t>- Advising </a:t>
            </a:r>
            <a:r>
              <a:rPr lang="en-GB" sz="1300" dirty="0"/>
              <a:t>client subject to a CMA cartel investigation – potential settlement agreement with CMA and supporting them through the cartel investigation </a:t>
            </a:r>
            <a:r>
              <a:rPr lang="en-GB" sz="1300" dirty="0" smtClean="0"/>
              <a:t>process</a:t>
            </a:r>
          </a:p>
          <a:p>
            <a:pPr marL="0" indent="0">
              <a:buNone/>
            </a:pPr>
            <a:r>
              <a:rPr lang="en-GB" sz="1300" dirty="0" smtClean="0"/>
              <a:t>- Advising </a:t>
            </a:r>
            <a:r>
              <a:rPr lang="en-GB" sz="1300" dirty="0"/>
              <a:t>Standard Commercial (US) Greek subsidiary on the raw tobacco cartel investing by the EC – leniency application and liaising with EC</a:t>
            </a:r>
          </a:p>
          <a:p>
            <a:pPr marL="0" indent="0">
              <a:buNone/>
            </a:pPr>
            <a:r>
              <a:rPr lang="en-GB" sz="1300" dirty="0" smtClean="0"/>
              <a:t>- Advising ferry companies in Scotland on competition law issues (abuse of dominance) – complaint to OFT</a:t>
            </a:r>
          </a:p>
          <a:p>
            <a:pPr marL="0" indent="0">
              <a:buNone/>
            </a:pPr>
            <a:r>
              <a:rPr lang="en-GB" sz="1300" dirty="0" smtClean="0"/>
              <a:t>- Advising </a:t>
            </a:r>
            <a:r>
              <a:rPr lang="en-GB" sz="1300" dirty="0"/>
              <a:t>the French Football Association on </a:t>
            </a:r>
            <a:r>
              <a:rPr lang="en-GB" sz="1300" dirty="0" smtClean="0"/>
              <a:t>EC competition investigation </a:t>
            </a:r>
            <a:r>
              <a:rPr lang="en-GB" sz="1300" dirty="0"/>
              <a:t>into </a:t>
            </a:r>
            <a:r>
              <a:rPr lang="en-GB" sz="1300" dirty="0" smtClean="0"/>
              <a:t>selling tickets for </a:t>
            </a:r>
            <a:r>
              <a:rPr lang="en-GB" sz="1300" dirty="0"/>
              <a:t>the World Cup of 1998 </a:t>
            </a:r>
          </a:p>
        </p:txBody>
      </p:sp>
    </p:spTree>
    <p:extLst>
      <p:ext uri="{BB962C8B-B14F-4D97-AF65-F5344CB8AC3E}">
        <p14:creationId xmlns:p14="http://schemas.microsoft.com/office/powerpoint/2010/main" val="187086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80728"/>
            <a:ext cx="8229600" cy="508918"/>
          </a:xfrm>
        </p:spPr>
        <p:txBody>
          <a:bodyPr/>
          <a:lstStyle/>
          <a:p>
            <a:r>
              <a:rPr lang="el-GR" dirty="0" smtClean="0"/>
              <a:t>Ευχαριστώ πολύ για την προσοχή σας</a:t>
            </a:r>
            <a:r>
              <a:rPr lang="en-GB" smtClean="0"/>
              <a:t> </a:t>
            </a:r>
            <a:endParaRPr lang="en-GB" dirty="0"/>
          </a:p>
        </p:txBody>
      </p:sp>
      <p:sp>
        <p:nvSpPr>
          <p:cNvPr id="5" name="Content Placeholder 4"/>
          <p:cNvSpPr>
            <a:spLocks noGrp="1"/>
          </p:cNvSpPr>
          <p:nvPr>
            <p:ph sz="half" idx="10"/>
          </p:nvPr>
        </p:nvSpPr>
        <p:spPr>
          <a:xfrm>
            <a:off x="457200" y="1927373"/>
            <a:ext cx="3826768" cy="3805883"/>
          </a:xfrm>
        </p:spPr>
        <p:txBody>
          <a:bodyPr/>
          <a:lstStyle/>
          <a:p>
            <a:pPr marL="0" indent="0">
              <a:buNone/>
            </a:pPr>
            <a:r>
              <a:rPr lang="el-GR" sz="1600" b="1" dirty="0" smtClean="0"/>
              <a:t>Μιχαήλ Γ. Παπαδάκης</a:t>
            </a:r>
            <a:r>
              <a:rPr lang="en-GB" sz="1600" dirty="0"/>
              <a:t/>
            </a:r>
            <a:br>
              <a:rPr lang="en-GB" sz="1600" dirty="0"/>
            </a:br>
            <a:r>
              <a:rPr lang="en-GB" sz="1600" b="1" dirty="0"/>
              <a:t>Senior Associate</a:t>
            </a:r>
            <a:r>
              <a:rPr lang="en-GB" sz="1600" dirty="0"/>
              <a:t/>
            </a:r>
            <a:br>
              <a:rPr lang="en-GB" sz="1600" dirty="0"/>
            </a:br>
            <a:r>
              <a:rPr lang="en-GB" sz="1600" dirty="0"/>
              <a:t/>
            </a:r>
            <a:br>
              <a:rPr lang="en-GB" sz="1600" dirty="0"/>
            </a:br>
            <a:r>
              <a:rPr lang="en-GB" sz="1600" dirty="0"/>
              <a:t>DDI +44 </a:t>
            </a:r>
            <a:r>
              <a:rPr lang="en-GB" sz="1600" b="1" dirty="0"/>
              <a:t>(0) 20 7788 6315</a:t>
            </a:r>
            <a:r>
              <a:rPr lang="en-GB" sz="1600" dirty="0"/>
              <a:t> </a:t>
            </a:r>
          </a:p>
          <a:p>
            <a:pPr marL="0" indent="0">
              <a:buNone/>
            </a:pPr>
            <a:r>
              <a:rPr lang="en-GB" sz="1600" dirty="0"/>
              <a:t>MOB +44 </a:t>
            </a:r>
            <a:r>
              <a:rPr lang="en-GB" sz="1600" b="1" dirty="0"/>
              <a:t>(0) 7710 715 427</a:t>
            </a:r>
            <a:endParaRPr lang="en-GB" sz="1600" dirty="0"/>
          </a:p>
          <a:p>
            <a:pPr marL="0" indent="0">
              <a:buNone/>
            </a:pPr>
            <a:r>
              <a:rPr lang="en-GB" sz="1600" dirty="0"/>
              <a:t>SWI +44 (0) 20 7659 7660</a:t>
            </a:r>
            <a:br>
              <a:rPr lang="en-GB" sz="1600" dirty="0"/>
            </a:br>
            <a:r>
              <a:rPr lang="en-GB" sz="1600" dirty="0"/>
              <a:t>|12th Floor | 6 New Street Square|</a:t>
            </a:r>
          </a:p>
          <a:p>
            <a:pPr marL="0" indent="0">
              <a:buNone/>
            </a:pPr>
            <a:r>
              <a:rPr lang="en-GB" sz="1600" dirty="0"/>
              <a:t>| London | EC4A 3BF </a:t>
            </a:r>
            <a:r>
              <a:rPr lang="en-GB" sz="1600" dirty="0" smtClean="0"/>
              <a:t>|</a:t>
            </a:r>
          </a:p>
          <a:p>
            <a:pPr marL="0" indent="0">
              <a:buNone/>
            </a:pPr>
            <a:endParaRPr lang="en-GB" sz="1600" b="1" dirty="0"/>
          </a:p>
          <a:p>
            <a:pPr marL="0" indent="0">
              <a:buNone/>
            </a:pPr>
            <a:r>
              <a:rPr lang="en-GB" sz="1600" b="1" dirty="0" smtClean="0">
                <a:solidFill>
                  <a:srgbClr val="0558FF"/>
                </a:solidFill>
              </a:rPr>
              <a:t>michail.papadakis@michelmores.com</a:t>
            </a:r>
            <a:r>
              <a:rPr lang="en-GB" sz="1600" dirty="0"/>
              <a:t/>
            </a:r>
            <a:br>
              <a:rPr lang="en-GB" sz="1600" dirty="0"/>
            </a:br>
            <a:endParaRPr lang="en-GB" sz="1600" dirty="0" smtClean="0"/>
          </a:p>
          <a:p>
            <a:pPr marL="0" indent="0">
              <a:buNone/>
            </a:pPr>
            <a:r>
              <a:rPr lang="en-GB" sz="1600" u="sng" dirty="0" smtClean="0">
                <a:hlinkClick r:id="rId2"/>
              </a:rPr>
              <a:t>www.michelmores.com</a:t>
            </a:r>
            <a:endParaRPr lang="en-GB" sz="1600"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22050" r="28393"/>
          <a:stretch/>
        </p:blipFill>
        <p:spPr>
          <a:xfrm>
            <a:off x="4355976" y="1772816"/>
            <a:ext cx="4391247" cy="3384376"/>
          </a:xfrm>
        </p:spPr>
      </p:pic>
    </p:spTree>
    <p:extLst>
      <p:ext uri="{BB962C8B-B14F-4D97-AF65-F5344CB8AC3E}">
        <p14:creationId xmlns:p14="http://schemas.microsoft.com/office/powerpoint/2010/main" val="65609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457200" y="908050"/>
            <a:ext cx="8229600" cy="50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l-GR" altLang="en-US" dirty="0" smtClean="0">
                <a:latin typeface="Arial" charset="0"/>
                <a:cs typeface="Arial" charset="0"/>
              </a:rPr>
              <a:t>Εισαγωγή</a:t>
            </a:r>
            <a:r>
              <a:rPr lang="en-GB" altLang="en-US" dirty="0" smtClean="0">
                <a:latin typeface="Arial" charset="0"/>
                <a:cs typeface="Arial" charset="0"/>
              </a:rPr>
              <a:t> (1)</a:t>
            </a:r>
          </a:p>
        </p:txBody>
      </p:sp>
      <p:sp>
        <p:nvSpPr>
          <p:cNvPr id="3" name="Content Placeholder 2"/>
          <p:cNvSpPr>
            <a:spLocks noGrp="1"/>
          </p:cNvSpPr>
          <p:nvPr>
            <p:ph sz="half" idx="1"/>
          </p:nvPr>
        </p:nvSpPr>
        <p:spPr>
          <a:xfrm>
            <a:off x="457200" y="1600200"/>
            <a:ext cx="8218488" cy="4525963"/>
          </a:xfrm>
        </p:spPr>
        <p:txBody>
          <a:bodyPr/>
          <a:lstStyle/>
          <a:p>
            <a:r>
              <a:rPr lang="el-GR" dirty="0" smtClean="0"/>
              <a:t>Η Ευρωπαική Επιτροπή (ΕΕ) μετά από πολυετή έρευνα αποφάσισε ότι οι εταιρίες: ΜΑΝ, </a:t>
            </a:r>
            <a:r>
              <a:rPr lang="en-GB" dirty="0" smtClean="0"/>
              <a:t>Daimler, IVECO, DAF, VOLVO/Renault [</a:t>
            </a:r>
            <a:r>
              <a:rPr lang="el-GR" dirty="0" smtClean="0"/>
              <a:t>και </a:t>
            </a:r>
            <a:r>
              <a:rPr lang="en-GB" dirty="0" smtClean="0"/>
              <a:t>SCANIA – </a:t>
            </a:r>
            <a:r>
              <a:rPr lang="el-GR" dirty="0" smtClean="0"/>
              <a:t>η έρευνα της ΕΕ συνεχίζεται]</a:t>
            </a:r>
            <a:r>
              <a:rPr lang="en-GB" dirty="0" smtClean="0"/>
              <a:t> </a:t>
            </a:r>
            <a:r>
              <a:rPr lang="el-GR" dirty="0" smtClean="0"/>
              <a:t>συμμετείχαν σε </a:t>
            </a:r>
            <a:r>
              <a:rPr lang="en-GB" dirty="0" smtClean="0"/>
              <a:t>cartel </a:t>
            </a:r>
            <a:r>
              <a:rPr lang="el-GR" dirty="0" smtClean="0"/>
              <a:t>(καρτέλ) μέσω του οποίου </a:t>
            </a:r>
            <a:r>
              <a:rPr lang="el-GR" dirty="0"/>
              <a:t>εναρμόνιζαν (α) τις </a:t>
            </a:r>
            <a:r>
              <a:rPr lang="el-GR" dirty="0" smtClean="0"/>
              <a:t>τιμές των φορτήγων τους, (β) </a:t>
            </a:r>
            <a:r>
              <a:rPr lang="el-GR" dirty="0"/>
              <a:t>την </a:t>
            </a:r>
            <a:r>
              <a:rPr lang="el-GR" dirty="0" smtClean="0"/>
              <a:t>εισαγωγή τεχνολογίας για εκπομπές </a:t>
            </a:r>
            <a:r>
              <a:rPr lang="el-GR" dirty="0"/>
              <a:t>καυσαερίων </a:t>
            </a:r>
            <a:r>
              <a:rPr lang="el-GR" dirty="0" smtClean="0"/>
              <a:t>και </a:t>
            </a:r>
            <a:r>
              <a:rPr lang="en-GB" dirty="0" smtClean="0"/>
              <a:t>(</a:t>
            </a:r>
            <a:r>
              <a:rPr lang="el-GR" dirty="0" smtClean="0"/>
              <a:t>γ) μετέφεραν το ρυθμιστικό κόστος προσαρμογής  για τις εκπομπές καυσαερίων στους πελάτες τους</a:t>
            </a:r>
          </a:p>
        </p:txBody>
      </p:sp>
    </p:spTree>
    <p:extLst>
      <p:ext uri="{BB962C8B-B14F-4D97-AF65-F5344CB8AC3E}">
        <p14:creationId xmlns:p14="http://schemas.microsoft.com/office/powerpoint/2010/main" val="3316580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p:spPr>
        <p:txBody>
          <a:bodyPr/>
          <a:lstStyle/>
          <a:p>
            <a:r>
              <a:rPr lang="el-GR" altLang="en-US" dirty="0">
                <a:latin typeface="Arial" charset="0"/>
                <a:cs typeface="Arial" charset="0"/>
              </a:rPr>
              <a:t>Εισαγωγή</a:t>
            </a:r>
            <a:r>
              <a:rPr lang="en-GB" altLang="en-US" dirty="0">
                <a:latin typeface="Arial" charset="0"/>
                <a:cs typeface="Arial" charset="0"/>
              </a:rPr>
              <a:t> </a:t>
            </a:r>
            <a:r>
              <a:rPr lang="en-GB" altLang="en-US" dirty="0" smtClean="0">
                <a:latin typeface="Arial" charset="0"/>
                <a:cs typeface="Arial" charset="0"/>
              </a:rPr>
              <a:t>(2)</a:t>
            </a:r>
            <a:endParaRPr lang="en-GB" dirty="0"/>
          </a:p>
        </p:txBody>
      </p:sp>
      <p:sp>
        <p:nvSpPr>
          <p:cNvPr id="3" name="Content Placeholder 2"/>
          <p:cNvSpPr>
            <a:spLocks noGrp="1"/>
          </p:cNvSpPr>
          <p:nvPr>
            <p:ph sz="half" idx="1"/>
          </p:nvPr>
        </p:nvSpPr>
        <p:spPr>
          <a:xfrm>
            <a:off x="457200" y="1196752"/>
            <a:ext cx="8219256" cy="4929411"/>
          </a:xfrm>
        </p:spPr>
        <p:txBody>
          <a:bodyPr/>
          <a:lstStyle/>
          <a:p>
            <a:r>
              <a:rPr lang="el-GR" dirty="0" smtClean="0"/>
              <a:t>Η διάρκεια του καρτέλ: </a:t>
            </a:r>
            <a:r>
              <a:rPr lang="en-GB" dirty="0"/>
              <a:t>17 </a:t>
            </a:r>
            <a:r>
              <a:rPr lang="el-GR" dirty="0"/>
              <a:t>Ιανουαρίου </a:t>
            </a:r>
            <a:r>
              <a:rPr lang="en-GB" dirty="0"/>
              <a:t>1997</a:t>
            </a:r>
            <a:r>
              <a:rPr lang="el-GR" dirty="0"/>
              <a:t> έως </a:t>
            </a:r>
            <a:r>
              <a:rPr lang="en-GB" dirty="0"/>
              <a:t>18 </a:t>
            </a:r>
            <a:r>
              <a:rPr lang="el-GR" dirty="0"/>
              <a:t>Ιανουαρίου</a:t>
            </a:r>
            <a:r>
              <a:rPr lang="en-GB" dirty="0"/>
              <a:t> 2011</a:t>
            </a:r>
            <a:r>
              <a:rPr lang="el-GR" dirty="0"/>
              <a:t> (14 χρόνια)</a:t>
            </a:r>
            <a:endParaRPr lang="en-GB" dirty="0"/>
          </a:p>
          <a:p>
            <a:r>
              <a:rPr lang="en-GB" dirty="0" smtClean="0"/>
              <a:t>To </a:t>
            </a:r>
            <a:r>
              <a:rPr lang="el-GR" dirty="0"/>
              <a:t>καρτέλ</a:t>
            </a:r>
            <a:r>
              <a:rPr lang="en-GB" dirty="0" smtClean="0"/>
              <a:t> </a:t>
            </a:r>
            <a:r>
              <a:rPr lang="el-GR" dirty="0" smtClean="0"/>
              <a:t>αφορούσε φορτηγά με βάρος </a:t>
            </a:r>
          </a:p>
          <a:p>
            <a:pPr lvl="1"/>
            <a:r>
              <a:rPr lang="el-GR" dirty="0" smtClean="0"/>
              <a:t>6 -16 τόνους, και</a:t>
            </a:r>
          </a:p>
          <a:p>
            <a:pPr lvl="1"/>
            <a:r>
              <a:rPr lang="en-GB" dirty="0" smtClean="0"/>
              <a:t>Heavy Duty/</a:t>
            </a:r>
            <a:r>
              <a:rPr lang="el-GR" dirty="0" smtClean="0"/>
              <a:t>πάνω από  16 τόνους</a:t>
            </a:r>
          </a:p>
          <a:p>
            <a:r>
              <a:rPr lang="el-GR" dirty="0" smtClean="0"/>
              <a:t>Συνυπευθυνότητα όλων των συμμετεχόντων κατασκευαστών</a:t>
            </a:r>
            <a:endParaRPr lang="en-GB" dirty="0" smtClean="0"/>
          </a:p>
          <a:p>
            <a:r>
              <a:rPr lang="el-GR" dirty="0" smtClean="0"/>
              <a:t>Αγωγές κατά του καρτέλ έχουν ήδη υποβληθεί σε κράτη μέλη της ΕΕ όπως: Ιταλία, Ισπανία και Ιρλανδία</a:t>
            </a:r>
          </a:p>
          <a:p>
            <a:pPr lvl="1"/>
            <a:endParaRPr lang="en-GB" dirty="0"/>
          </a:p>
        </p:txBody>
      </p:sp>
    </p:spTree>
    <p:extLst>
      <p:ext uri="{BB962C8B-B14F-4D97-AF65-F5344CB8AC3E}">
        <p14:creationId xmlns:p14="http://schemas.microsoft.com/office/powerpoint/2010/main" val="410460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Αποζημείωση – Υπολογισμός ζημίας (1)</a:t>
            </a:r>
            <a:endParaRPr lang="en-GB" dirty="0"/>
          </a:p>
        </p:txBody>
      </p:sp>
      <p:sp>
        <p:nvSpPr>
          <p:cNvPr id="3" name="Content Placeholder 2"/>
          <p:cNvSpPr>
            <a:spLocks noGrp="1"/>
          </p:cNvSpPr>
          <p:nvPr>
            <p:ph sz="half" idx="1"/>
          </p:nvPr>
        </p:nvSpPr>
        <p:spPr/>
        <p:txBody>
          <a:bodyPr>
            <a:normAutofit lnSpcReduction="10000"/>
          </a:bodyPr>
          <a:lstStyle/>
          <a:p>
            <a:r>
              <a:rPr lang="en-GB" sz="2600" dirty="0"/>
              <a:t>H EE </a:t>
            </a:r>
            <a:r>
              <a:rPr lang="el-GR" sz="2600" dirty="0"/>
              <a:t>επιβεβαίωσε στην ανακοίνωση της στις 19.7.2016 ότι  όποιος </a:t>
            </a:r>
            <a:r>
              <a:rPr lang="el-GR" sz="2600" dirty="0" smtClean="0"/>
              <a:t>αγόρασε (η ενοικίασε) κάποιο </a:t>
            </a:r>
            <a:r>
              <a:rPr lang="el-GR" sz="2600" dirty="0"/>
              <a:t>από τα παραπάνω φορτηγά μέσα στα 14 χρόνια της παραβίασης  του νόμου δικαιούται </a:t>
            </a:r>
            <a:r>
              <a:rPr lang="el-GR" sz="2600" dirty="0" smtClean="0"/>
              <a:t>καταρχήν </a:t>
            </a:r>
            <a:r>
              <a:rPr lang="el-GR" sz="2600" dirty="0"/>
              <a:t>αποζημίωση</a:t>
            </a:r>
          </a:p>
          <a:p>
            <a:r>
              <a:rPr lang="el-GR" sz="2600" dirty="0" smtClean="0"/>
              <a:t>Γενικά: το ύψος της αποζημίωσης είναι η </a:t>
            </a:r>
            <a:r>
              <a:rPr lang="el-GR" sz="2600" u="sng" dirty="0" smtClean="0"/>
              <a:t>διαφορά </a:t>
            </a:r>
            <a:r>
              <a:rPr lang="el-GR" sz="2600" dirty="0" smtClean="0"/>
              <a:t>μεταξύ τιμής αγοράς και της τιμής του φορτηγού εάν το καρτέλ δεν υπήρχε – «υπερχρέωση»</a:t>
            </a:r>
          </a:p>
          <a:p>
            <a:r>
              <a:rPr lang="el-GR" sz="2600" dirty="0" smtClean="0"/>
              <a:t>Το τελικό ύψος </a:t>
            </a:r>
            <a:r>
              <a:rPr lang="el-GR" sz="2600" dirty="0"/>
              <a:t>της αποζημίωσης εξαρτάται από το </a:t>
            </a:r>
            <a:r>
              <a:rPr lang="el-GR" sz="2600" dirty="0" smtClean="0"/>
              <a:t>τη </a:t>
            </a:r>
            <a:r>
              <a:rPr lang="el-GR" sz="2600" dirty="0"/>
              <a:t>διακύμανση των </a:t>
            </a:r>
            <a:r>
              <a:rPr lang="el-GR" sz="2600" dirty="0" smtClean="0"/>
              <a:t>επιτοκίων μεταξύ της ημερομηνίας αγοράς και καταβολής της αποζημιώσεως. </a:t>
            </a:r>
            <a:endParaRPr lang="el-GR" sz="2600" dirty="0"/>
          </a:p>
          <a:p>
            <a:endParaRPr lang="el-GR" sz="2600" dirty="0"/>
          </a:p>
          <a:p>
            <a:endParaRPr lang="en-GB" dirty="0"/>
          </a:p>
        </p:txBody>
      </p:sp>
    </p:spTree>
    <p:extLst>
      <p:ext uri="{BB962C8B-B14F-4D97-AF65-F5344CB8AC3E}">
        <p14:creationId xmlns:p14="http://schemas.microsoft.com/office/powerpoint/2010/main" val="2902195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lstStyle/>
          <a:p>
            <a:r>
              <a:rPr lang="el-GR" dirty="0"/>
              <a:t>Αποζημείωση – Υπολογισμός ζημίας </a:t>
            </a:r>
            <a:r>
              <a:rPr lang="el-GR" dirty="0" smtClean="0"/>
              <a:t>(2)</a:t>
            </a:r>
            <a:endParaRPr lang="en-GB" dirty="0"/>
          </a:p>
        </p:txBody>
      </p:sp>
      <p:sp>
        <p:nvSpPr>
          <p:cNvPr id="3" name="Content Placeholder 2"/>
          <p:cNvSpPr>
            <a:spLocks noGrp="1"/>
          </p:cNvSpPr>
          <p:nvPr>
            <p:ph sz="half" idx="1"/>
          </p:nvPr>
        </p:nvSpPr>
        <p:spPr/>
        <p:txBody>
          <a:bodyPr/>
          <a:lstStyle/>
          <a:p>
            <a:r>
              <a:rPr lang="el-GR" dirty="0" smtClean="0"/>
              <a:t>Ο υπολογισμός της ζημιάς απαιτεί αρκετή δουλειά από συμβούλους που εξειδικεύονται στον τομέα</a:t>
            </a:r>
          </a:p>
          <a:p>
            <a:r>
              <a:rPr lang="el-GR" dirty="0"/>
              <a:t>Τι θα πλήρωνε ο αγοραστής αν δεν υπήρχε το καρτέλ</a:t>
            </a:r>
            <a:r>
              <a:rPr lang="el-GR" dirty="0" smtClean="0"/>
              <a:t>? </a:t>
            </a:r>
            <a:r>
              <a:rPr lang="el-GR" dirty="0"/>
              <a:t>Πρέπει επίσης να </a:t>
            </a:r>
            <a:r>
              <a:rPr lang="el-GR" dirty="0" smtClean="0"/>
              <a:t>αναγνωριστούν και να ληφθούν </a:t>
            </a:r>
            <a:r>
              <a:rPr lang="el-GR" dirty="0"/>
              <a:t>υπ’ όψιν άλλοι παράγοντες που ίσως συνέβαλλαν στην αύξηση των </a:t>
            </a:r>
            <a:r>
              <a:rPr lang="el-GR" dirty="0" smtClean="0"/>
              <a:t>τιμών όπως η αύξηση του κόστους </a:t>
            </a:r>
            <a:r>
              <a:rPr lang="el-GR" dirty="0"/>
              <a:t>πρώτων υλών, κόστη παραγωγής, κτλ</a:t>
            </a:r>
            <a:r>
              <a:rPr lang="el-GR" dirty="0" smtClean="0"/>
              <a:t>.</a:t>
            </a:r>
            <a:endParaRPr lang="el-GR" dirty="0"/>
          </a:p>
        </p:txBody>
      </p:sp>
    </p:spTree>
    <p:extLst>
      <p:ext uri="{BB962C8B-B14F-4D97-AF65-F5344CB8AC3E}">
        <p14:creationId xmlns:p14="http://schemas.microsoft.com/office/powerpoint/2010/main" val="214656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Υπολογισμός της ζημίας </a:t>
            </a:r>
            <a:r>
              <a:rPr lang="el-GR" dirty="0" smtClean="0"/>
              <a:t>(3)</a:t>
            </a:r>
            <a:endParaRPr lang="en-GB" dirty="0"/>
          </a:p>
        </p:txBody>
      </p:sp>
      <p:sp>
        <p:nvSpPr>
          <p:cNvPr id="3" name="Content Placeholder 2"/>
          <p:cNvSpPr>
            <a:spLocks noGrp="1"/>
          </p:cNvSpPr>
          <p:nvPr>
            <p:ph sz="half" idx="1"/>
          </p:nvPr>
        </p:nvSpPr>
        <p:spPr/>
        <p:txBody>
          <a:bodyPr/>
          <a:lstStyle/>
          <a:p>
            <a:r>
              <a:rPr lang="el-GR" dirty="0" smtClean="0"/>
              <a:t>Ο </a:t>
            </a:r>
            <a:r>
              <a:rPr lang="el-GR" dirty="0"/>
              <a:t>υπολογισμός απαιτεί την βοήθεια σας για τη συγκέντρωση στοιχείων ειδικά τα τιμολόγια αγοράς του/των φορτηγού/ων </a:t>
            </a:r>
          </a:p>
          <a:p>
            <a:r>
              <a:rPr lang="el-GR" dirty="0" smtClean="0"/>
              <a:t>Είναι </a:t>
            </a:r>
            <a:r>
              <a:rPr lang="el-GR" dirty="0"/>
              <a:t>επίσης χρήσιμο να γνωρίζουμε σε ποιο βαθμό η «υπερχρεώση» είχε/έχει μετακυλιστεί από σας στους πελάτες σας  - το βάρος απόδειξης του ποσού/ποσοστού της μετακύλισης όμως βαρύνει τους κατασκευαστές </a:t>
            </a:r>
            <a:endParaRPr lang="en-GB" dirty="0"/>
          </a:p>
          <a:p>
            <a:endParaRPr lang="en-GB" dirty="0"/>
          </a:p>
        </p:txBody>
      </p:sp>
    </p:spTree>
    <p:extLst>
      <p:ext uri="{BB962C8B-B14F-4D97-AF65-F5344CB8AC3E}">
        <p14:creationId xmlns:p14="http://schemas.microsoft.com/office/powerpoint/2010/main" val="79993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76064"/>
          </a:xfrm>
        </p:spPr>
        <p:txBody>
          <a:bodyPr>
            <a:normAutofit fontScale="90000"/>
          </a:bodyPr>
          <a:lstStyle/>
          <a:p>
            <a:r>
              <a:rPr lang="el-GR" dirty="0" smtClean="0"/>
              <a:t>Δικαστική διαδικασία (1)</a:t>
            </a:r>
            <a:endParaRPr lang="en-GB" dirty="0"/>
          </a:p>
        </p:txBody>
      </p:sp>
      <p:sp>
        <p:nvSpPr>
          <p:cNvPr id="3" name="Content Placeholder 2"/>
          <p:cNvSpPr>
            <a:spLocks noGrp="1"/>
          </p:cNvSpPr>
          <p:nvPr>
            <p:ph sz="half" idx="1"/>
          </p:nvPr>
        </p:nvSpPr>
        <p:spPr>
          <a:xfrm>
            <a:off x="457200" y="1484784"/>
            <a:ext cx="8219256" cy="4641379"/>
          </a:xfrm>
        </p:spPr>
        <p:txBody>
          <a:bodyPr/>
          <a:lstStyle/>
          <a:p>
            <a:r>
              <a:rPr lang="el-GR" sz="2400" dirty="0" smtClean="0"/>
              <a:t>Η απόφαση της ΕΕ προσφέρει αμάχητο τεκμήριο και στοιχεία για τις παράνομες ενέργειες των κατασκευαστών και μας απαλάσσει από το βάρος απόδειξης της ευθύνης τους</a:t>
            </a:r>
          </a:p>
          <a:p>
            <a:r>
              <a:rPr lang="el-GR" sz="2400" dirty="0"/>
              <a:t>Ως εκ τούτου θα χρειαστεί να αποδείξουμε για τον καθένα/κάθεμια χωριστά ότι:</a:t>
            </a:r>
          </a:p>
          <a:p>
            <a:pPr lvl="1"/>
            <a:r>
              <a:rPr lang="el-GR" sz="2200" dirty="0"/>
              <a:t>Είχατε ζημία </a:t>
            </a:r>
            <a:r>
              <a:rPr lang="el-GR" sz="2200" dirty="0" smtClean="0"/>
              <a:t>εξαιτίας του καρτέλ</a:t>
            </a:r>
            <a:endParaRPr lang="el-GR" sz="2200" dirty="0"/>
          </a:p>
          <a:p>
            <a:pPr lvl="1"/>
            <a:r>
              <a:rPr lang="el-GR" sz="2200" dirty="0" smtClean="0"/>
              <a:t>Το ύψος της ζημία σας</a:t>
            </a:r>
            <a:endParaRPr lang="el-GR" sz="2200" dirty="0"/>
          </a:p>
          <a:p>
            <a:pPr marL="342900" lvl="1" indent="-342900">
              <a:buFont typeface="Arial" charset="0"/>
              <a:buChar char="•"/>
            </a:pPr>
            <a:r>
              <a:rPr lang="el-GR" sz="2400" dirty="0" smtClean="0"/>
              <a:t>ΟΜΩΣ οι κατασκευαστές έχουν το δικαίωμα να αμφισβητήσουν (α) ότι το καρτέλ προκάλεσε ζημιά, (β) το ύψος της αποζημιώσης </a:t>
            </a:r>
            <a:r>
              <a:rPr lang="el-GR" dirty="0" smtClean="0"/>
              <a:t>(γ) ότι μετακυλήσατε όλη ή μέρος τη(ς) ζημιάς στους πελάτες σας</a:t>
            </a:r>
            <a:endParaRPr lang="el-GR" dirty="0"/>
          </a:p>
          <a:p>
            <a:endParaRPr lang="en-GB" sz="2400" dirty="0"/>
          </a:p>
          <a:p>
            <a:pPr lvl="1"/>
            <a:endParaRPr lang="el-GR" dirty="0" smtClean="0"/>
          </a:p>
        </p:txBody>
      </p:sp>
    </p:spTree>
    <p:extLst>
      <p:ext uri="{BB962C8B-B14F-4D97-AF65-F5344CB8AC3E}">
        <p14:creationId xmlns:p14="http://schemas.microsoft.com/office/powerpoint/2010/main" val="311623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lstStyle/>
          <a:p>
            <a:r>
              <a:rPr lang="el-GR" dirty="0"/>
              <a:t>Δικαστική </a:t>
            </a:r>
            <a:r>
              <a:rPr lang="el-GR" dirty="0" smtClean="0"/>
              <a:t>διαδικασία (2)</a:t>
            </a:r>
            <a:endParaRPr lang="en-GB" dirty="0"/>
          </a:p>
        </p:txBody>
      </p:sp>
      <p:sp>
        <p:nvSpPr>
          <p:cNvPr id="3" name="Content Placeholder 2"/>
          <p:cNvSpPr>
            <a:spLocks noGrp="1"/>
          </p:cNvSpPr>
          <p:nvPr>
            <p:ph sz="half" idx="1"/>
          </p:nvPr>
        </p:nvSpPr>
        <p:spPr>
          <a:xfrm>
            <a:off x="457200" y="1196752"/>
            <a:ext cx="8219256" cy="4929411"/>
          </a:xfrm>
        </p:spPr>
        <p:txBody>
          <a:bodyPr/>
          <a:lstStyle/>
          <a:p>
            <a:r>
              <a:rPr lang="el-GR" dirty="0" smtClean="0"/>
              <a:t>Η πρόταση μας είναι να καταθέσουμε τις σχετικές αγωγές  αποζημίωσης στα Αγγλικά δικαστήρια  τα οποία:</a:t>
            </a:r>
          </a:p>
          <a:p>
            <a:pPr lvl="1"/>
            <a:r>
              <a:rPr lang="el-GR" dirty="0" smtClean="0"/>
              <a:t>έχουν πολύ εμπειρία σ’ αυτόν τον τομέα</a:t>
            </a:r>
          </a:p>
          <a:p>
            <a:pPr lvl="1"/>
            <a:r>
              <a:rPr lang="el-GR" dirty="0" smtClean="0"/>
              <a:t>Ο χρόνος έκδοσης απόφασης είναι σχετικά σύντομος σε αντίθεση με τα Ελληνικά δικαστήρια</a:t>
            </a:r>
          </a:p>
          <a:p>
            <a:pPr lvl="1"/>
            <a:r>
              <a:rPr lang="el-GR" dirty="0"/>
              <a:t>Είναι εύκολο να βρούμε χρηματοδοτήση στο Λονδίνο για όλα τα έξοδα της διαδικασίας (δικηγόρων, ειδικών συμβούλων, κτλ.) – οι χρηματοδότες κρατούν τμήμα (%) της αποζημιώσης </a:t>
            </a:r>
          </a:p>
          <a:p>
            <a:pPr marL="457200" lvl="1" indent="0">
              <a:buNone/>
            </a:pPr>
            <a:endParaRPr lang="el-GR" sz="2000" dirty="0" smtClean="0"/>
          </a:p>
          <a:p>
            <a:pPr lvl="1"/>
            <a:endParaRPr lang="en-GB" sz="2100" dirty="0">
              <a:solidFill>
                <a:srgbClr val="FF0000"/>
              </a:solidFill>
            </a:endParaRPr>
          </a:p>
        </p:txBody>
      </p:sp>
    </p:spTree>
    <p:extLst>
      <p:ext uri="{BB962C8B-B14F-4D97-AF65-F5344CB8AC3E}">
        <p14:creationId xmlns:p14="http://schemas.microsoft.com/office/powerpoint/2010/main" val="219987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76064"/>
          </a:xfrm>
        </p:spPr>
        <p:txBody>
          <a:bodyPr>
            <a:normAutofit fontScale="90000"/>
          </a:bodyPr>
          <a:lstStyle/>
          <a:p>
            <a:r>
              <a:rPr lang="el-GR" dirty="0"/>
              <a:t>Δικαστική διαδικασία </a:t>
            </a:r>
            <a:r>
              <a:rPr lang="el-GR" dirty="0" smtClean="0"/>
              <a:t>(3)</a:t>
            </a:r>
            <a:endParaRPr lang="en-GB" dirty="0"/>
          </a:p>
        </p:txBody>
      </p:sp>
      <p:sp>
        <p:nvSpPr>
          <p:cNvPr id="3" name="Content Placeholder 2"/>
          <p:cNvSpPr>
            <a:spLocks noGrp="1"/>
          </p:cNvSpPr>
          <p:nvPr>
            <p:ph sz="half" idx="1"/>
          </p:nvPr>
        </p:nvSpPr>
        <p:spPr>
          <a:xfrm>
            <a:off x="457200" y="1268760"/>
            <a:ext cx="8219256" cy="4857403"/>
          </a:xfrm>
        </p:spPr>
        <p:txBody>
          <a:bodyPr/>
          <a:lstStyle/>
          <a:p>
            <a:r>
              <a:rPr lang="el-GR" dirty="0"/>
              <a:t>ΜΑΝ</a:t>
            </a:r>
            <a:r>
              <a:rPr lang="en-GB" dirty="0"/>
              <a:t>, DAF, Volvo, IVECO </a:t>
            </a:r>
            <a:r>
              <a:rPr lang="el-GR" dirty="0"/>
              <a:t>έχουν θυγατρικές στο Ηνωμένο Βασίλειο (ΗΒ)</a:t>
            </a:r>
          </a:p>
          <a:p>
            <a:r>
              <a:rPr lang="el-GR" dirty="0"/>
              <a:t>Εφαρμοστέο δίκαιο: Ελληνικό (ίσως </a:t>
            </a:r>
            <a:r>
              <a:rPr lang="el-GR" dirty="0" smtClean="0"/>
              <a:t>και Αγγλικό</a:t>
            </a:r>
            <a:r>
              <a:rPr lang="el-GR" dirty="0"/>
              <a:t>)</a:t>
            </a:r>
          </a:p>
          <a:p>
            <a:r>
              <a:rPr lang="el-GR" dirty="0" smtClean="0"/>
              <a:t>Οι Αγωγές πρέπει να κατατεθούν εντός </a:t>
            </a:r>
            <a:r>
              <a:rPr lang="el-GR" dirty="0"/>
              <a:t>5</a:t>
            </a:r>
            <a:r>
              <a:rPr lang="el-GR" dirty="0" smtClean="0"/>
              <a:t> χρόνων (Ελληνικό δίκαιο) από την απόφαση της ΕΕ</a:t>
            </a:r>
          </a:p>
          <a:p>
            <a:r>
              <a:rPr lang="el-GR" dirty="0" smtClean="0"/>
              <a:t>Υπάρχουν δύο δικαστήρια στην Αγγλία στα οποία μπορούμε να καταθέσουμε τις αγωγές για αποζημίωση:</a:t>
            </a:r>
          </a:p>
          <a:p>
            <a:pPr lvl="1"/>
            <a:r>
              <a:rPr lang="el-GR" sz="2600" dirty="0" smtClean="0"/>
              <a:t>Πρωτοδικείο</a:t>
            </a:r>
          </a:p>
          <a:p>
            <a:pPr lvl="1"/>
            <a:r>
              <a:rPr lang="el-GR" sz="2600" dirty="0" smtClean="0"/>
              <a:t>Ειδικό Δικαστήριο υποθέσεων Ανταγωνισμού (ΕΔΥΑ)</a:t>
            </a:r>
          </a:p>
          <a:p>
            <a:endParaRPr lang="el-GR" dirty="0" smtClean="0"/>
          </a:p>
          <a:p>
            <a:endParaRPr lang="en-GB" dirty="0"/>
          </a:p>
        </p:txBody>
      </p:sp>
    </p:spTree>
    <p:extLst>
      <p:ext uri="{BB962C8B-B14F-4D97-AF65-F5344CB8AC3E}">
        <p14:creationId xmlns:p14="http://schemas.microsoft.com/office/powerpoint/2010/main" val="1125873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1441</Words>
  <Application>Microsoft Office PowerPoint</Application>
  <PresentationFormat>On-screen Show (4:3)</PresentationFormat>
  <Paragraphs>90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Εισαγωγή (1)</vt:lpstr>
      <vt:lpstr>Εισαγωγή (2)</vt:lpstr>
      <vt:lpstr>Αποζημείωση – Υπολογισμός ζημίας (1)</vt:lpstr>
      <vt:lpstr>Αποζημείωση – Υπολογισμός ζημίας (2)</vt:lpstr>
      <vt:lpstr>Υπολογισμός της ζημίας (3)</vt:lpstr>
      <vt:lpstr>Δικαστική διαδικασία (1)</vt:lpstr>
      <vt:lpstr>Δικαστική διαδικασία (2)</vt:lpstr>
      <vt:lpstr>Δικαστική διαδικασία (3)</vt:lpstr>
      <vt:lpstr>Δικαστική διαδικασία (4)</vt:lpstr>
      <vt:lpstr>Δικαστική διαδικασία (5)</vt:lpstr>
      <vt:lpstr>Δικαστικά Έξοδα</vt:lpstr>
      <vt:lpstr>Η Εμπειρία μας</vt:lpstr>
      <vt:lpstr>Η Ομάδα μας (1)</vt:lpstr>
      <vt:lpstr>Η Ομάδα μας (2)</vt:lpstr>
      <vt:lpstr>Ευχαριστώ πολύ για την προσοχή σας </vt:lpstr>
    </vt:vector>
  </TitlesOfParts>
  <Company>Michelmores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mgp</dc:creator>
  <cp:lastModifiedBy>mgp</cp:lastModifiedBy>
  <cp:revision>2</cp:revision>
  <dcterms:created xsi:type="dcterms:W3CDTF">2017-05-15T13:08:33Z</dcterms:created>
  <dcterms:modified xsi:type="dcterms:W3CDTF">2017-05-22T17:01:10Z</dcterms:modified>
</cp:coreProperties>
</file>